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9" r:id="rId2"/>
  </p:sldMasterIdLst>
  <p:notesMasterIdLst>
    <p:notesMasterId r:id="rId30"/>
  </p:notesMasterIdLst>
  <p:sldIdLst>
    <p:sldId id="452" r:id="rId3"/>
    <p:sldId id="433" r:id="rId4"/>
    <p:sldId id="460" r:id="rId5"/>
    <p:sldId id="468" r:id="rId6"/>
    <p:sldId id="448" r:id="rId7"/>
    <p:sldId id="470" r:id="rId8"/>
    <p:sldId id="472" r:id="rId9"/>
    <p:sldId id="478" r:id="rId10"/>
    <p:sldId id="424" r:id="rId11"/>
    <p:sldId id="461" r:id="rId12"/>
    <p:sldId id="464" r:id="rId13"/>
    <p:sldId id="462" r:id="rId14"/>
    <p:sldId id="463" r:id="rId15"/>
    <p:sldId id="465" r:id="rId16"/>
    <p:sldId id="438" r:id="rId17"/>
    <p:sldId id="473" r:id="rId18"/>
    <p:sldId id="434" r:id="rId19"/>
    <p:sldId id="474" r:id="rId20"/>
    <p:sldId id="456" r:id="rId21"/>
    <p:sldId id="466" r:id="rId22"/>
    <p:sldId id="475" r:id="rId23"/>
    <p:sldId id="455" r:id="rId24"/>
    <p:sldId id="476" r:id="rId25"/>
    <p:sldId id="458" r:id="rId26"/>
    <p:sldId id="439" r:id="rId27"/>
    <p:sldId id="459" r:id="rId28"/>
    <p:sldId id="43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0033CC"/>
    <a:srgbClr val="FFCC99"/>
    <a:srgbClr val="CC3300"/>
    <a:srgbClr val="FFFF66"/>
    <a:srgbClr val="FFFFCC"/>
    <a:srgbClr val="FFFF99"/>
    <a:srgbClr val="9933FF"/>
    <a:srgbClr val="CC99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79533" autoAdjust="0"/>
  </p:normalViewPr>
  <p:slideViewPr>
    <p:cSldViewPr>
      <p:cViewPr varScale="1">
        <p:scale>
          <a:sx n="52" d="100"/>
          <a:sy n="52" d="100"/>
        </p:scale>
        <p:origin x="-8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8DC42-FB17-4B93-A710-D53518919985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97DEA-6438-456F-8C36-8D27512EE6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3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97DEA-6438-456F-8C36-8D27512EE62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9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97DEA-6438-456F-8C36-8D27512EE62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70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97DEA-6438-456F-8C36-8D27512EE62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64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" action="ppaction://noaction" highlightClick="1"/>
          </p:cNvPr>
          <p:cNvSpPr/>
          <p:nvPr userDrawn="1"/>
        </p:nvSpPr>
        <p:spPr>
          <a:xfrm>
            <a:off x="25400" y="-25400"/>
            <a:ext cx="381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CD9E2-A2C9-46E6-9C82-753E705CB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00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8347D0C-1E0C-42DA-A62D-BA14ABD28F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593E1D1-79A6-4031-9422-4F5BA9B80D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C9114C0-316D-4FEF-B0B3-EE8D6FECDC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CE5701-27E7-4E07-A346-6EA827752CB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4075130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344583C-EDFD-4470-8EF1-17ADB23935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30BA855-16AA-436E-B133-C5D200A284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07EF002-D830-4820-8101-BBA7D7A714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5AF670-42E2-4C4A-B6FE-10E0012EDF9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5064083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2C4CC4A-C1DA-459C-BFC0-2B1E1A674F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B882A81-B757-4733-AD12-3B951D2246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90B6CAE-C25A-495A-9EF8-6AABE6DCD3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458252-E771-4268-97D9-E89A8AE9A2A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7325206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5C2791F-8564-489B-9299-D4BF7FDF08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061C562-1988-47DC-ACFE-92A201C5DA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EA517B2-BE65-4E2F-BD09-361F4DE0A8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0937B-99AC-434D-90A8-B07E4CEB4AE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38581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E849B-1FB3-473A-977B-A5F5AB85495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83051-2B5C-426C-91A3-9E5F06E2F4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934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4E255B5B-F1AF-4D18-A86B-48E24D5CB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C2BD70F-6070-48EE-A8EB-43C38B5258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71F71BB-26C1-4227-8B39-2EA2A29D1C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AD285A-8A39-4DFC-B820-4824B33F5D6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8882250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9770C2D5-A651-4953-82AB-BA4AB0F041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E6B5A1B0-8934-4AE7-B566-7FF80C0BD7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CFD1C07-217C-4C82-98CF-69D324703B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B6DC11-FBE1-4BDF-8D53-BB2A30FEA71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692707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262C8C2-4FCB-4885-9462-196E6F8E03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5B8B83D-3855-4388-8299-E3727A6439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83B0491-AE09-4E4B-AA8E-9014CBF98C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D9064C-7780-4902-9EC8-04D4B34482B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7850736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6441B8A-8A48-4677-B7EB-E6C061CBAB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2F7F404-777C-464E-A404-DF9A4EF720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1361182-D86D-46CA-8B3B-E639417A8D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1BFBDB-6CA1-44A7-827D-D07D9C699BC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9696490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C6509E9E-1ED6-4DCD-B9E8-84E33BFB5D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EA669764-00C3-4487-BCC8-440E89B87C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F41B9FB9-86CA-4734-98AC-C2C9E60577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C13AFD-D38B-4166-8096-F800B89D3E4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9593316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C90BA3AD-9528-4152-AC40-81A09085E3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3A1EBB56-D507-41BD-A30E-CEB1A76378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229DF32C-AEE1-4D5D-AF4D-53734FE08D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C52C94-0737-4EF8-BBF6-0BF4017C844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338567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73DC0720-9832-4A69-A91C-2724C23685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9554EE74-68EE-4A6A-A3A3-0E7180E406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CBF4FA3A-1F50-4A6B-B75B-CFCE23288A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E0981D-1A1F-49A5-BE14-315A175E43C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1104368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hangingPunct="1">
              <a:defRPr sz="9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b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02CFD3-5FB7-4EFB-B523-C93A770AB240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41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ransition spd="slow">
    <p:sndAc>
      <p:endSnd/>
    </p:sndAc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689C9A07-33B7-4C6A-B9BC-4D7A62D7ED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18D8033B-A58A-4692-A2A7-75D141EB69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01AE0630-5ED8-4439-8B45-6967B139149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08FB1BA0-D529-4EFC-AD9E-B028A9918F1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10E9C7AF-09F5-41B2-9294-ACE6A517FFB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058D92-9276-453C-ACDA-68BB5AA7FC5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2692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2657" y="2133600"/>
            <a:ext cx="960050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rgbClr val="FF0000"/>
                </a:solidFill>
                <a:effectLst/>
              </a:rPr>
              <a:t>TẬP ĐỌC LỚP 4</a:t>
            </a:r>
          </a:p>
          <a:p>
            <a:pPr algn="ctr"/>
            <a:r>
              <a:rPr lang="en-US" sz="4000" b="1" dirty="0" smtClean="0">
                <a:ln/>
                <a:solidFill>
                  <a:srgbClr val="0033CC"/>
                </a:solidFill>
              </a:rPr>
              <a:t>Tuần </a:t>
            </a:r>
            <a:r>
              <a:rPr lang="en-US" sz="4000" b="1" smtClean="0">
                <a:ln/>
                <a:solidFill>
                  <a:srgbClr val="0033CC"/>
                </a:solidFill>
              </a:rPr>
              <a:t>3 </a:t>
            </a:r>
            <a:endParaRPr lang="vi-VN" sz="4000" b="1" cap="none" spc="0" dirty="0">
              <a:ln/>
              <a:solidFill>
                <a:srgbClr val="0033CC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0840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943591"/>
          </a:xfrm>
        </p:spPr>
        <p:txBody>
          <a:bodyPr/>
          <a:lstStyle/>
          <a:p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4724400"/>
            <a:ext cx="5392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Lọm khọm: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(dáng vẻ) già yếu, lưng còng, chậm chạp.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024" y="1146519"/>
            <a:ext cx="5893376" cy="337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691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943591"/>
          </a:xfrm>
        </p:spPr>
        <p:txBody>
          <a:bodyPr/>
          <a:lstStyle/>
          <a:p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5181600"/>
            <a:ext cx="621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 đọc: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 đỏ, như có pha sắc máu.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126" y="1104297"/>
            <a:ext cx="5458273" cy="377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301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943591"/>
          </a:xfrm>
        </p:spPr>
        <p:txBody>
          <a:bodyPr/>
          <a:lstStyle/>
          <a:p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4800600"/>
            <a:ext cx="5392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Giàn giụa: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(nước mắt) tràn ra nhiều, không kìm giữ được.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7 Reasons Your Child May Be Cry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069" y="938147"/>
            <a:ext cx="5981700" cy="365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408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943591"/>
          </a:xfrm>
        </p:spPr>
        <p:txBody>
          <a:bodyPr/>
          <a:lstStyle/>
          <a:p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4724400"/>
            <a:ext cx="5570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Thảm hại: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(dáng vẻ) khổ sở, đáng thương.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976247"/>
            <a:ext cx="5257800" cy="374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120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943591"/>
          </a:xfrm>
        </p:spPr>
        <p:txBody>
          <a:bodyPr/>
          <a:lstStyle/>
          <a:p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43100" y="4757057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Chằm chằm: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(nhìn) chăm chú, </a:t>
            </a:r>
          </a:p>
          <a:p>
            <a:pPr algn="ctr"/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lâu không chớp mắt và có ý dò hỏi.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943589"/>
            <a:ext cx="5219700" cy="381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715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1-原创素材\1_mm1102\PPT\PPT_014\materaials\pageimg_g15.png">
            <a:extLst>
              <a:ext uri="{FF2B5EF4-FFF2-40B4-BE49-F238E27FC236}">
                <a16:creationId xmlns="" xmlns:a16="http://schemas.microsoft.com/office/drawing/2014/main" id="{72BA3143-BBF0-468F-A401-3357B1B2C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380188"/>
            <a:ext cx="8551445" cy="409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4D1DA4D8-8D4D-4C08-AD69-F2F2BE591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050382"/>
            <a:ext cx="5335588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TÌM HIỂU BÀI</a:t>
            </a:r>
            <a:endParaRPr lang="en-US" altLang="en-US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42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543" y="827314"/>
            <a:ext cx="2133600" cy="213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0143" y="838200"/>
            <a:ext cx="2133600" cy="21227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3743" y="870857"/>
            <a:ext cx="2133600" cy="20900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1343" y="3113314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 lão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7343" y="3113314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Cậu bé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8057" y="3113314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 cho đi và nhận lại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42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-Point Star 16"/>
          <p:cNvSpPr/>
          <p:nvPr/>
        </p:nvSpPr>
        <p:spPr>
          <a:xfrm>
            <a:off x="221322" y="6019800"/>
            <a:ext cx="693078" cy="8083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221322" y="1793320"/>
            <a:ext cx="878660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1.b Hình ảnh ông lão ăn xin đáng thương như thế nào?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9756" y="2344581"/>
            <a:ext cx="3711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Dáng vẻ: Lọm khọm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09345" y="2790637"/>
            <a:ext cx="3954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Đôi mắt: Đỏ đọc, 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giàn giụa nước mắt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4929" y="3006081"/>
            <a:ext cx="4421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Bàn tay: Sưng húp bẩn thỉu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07428" y="2324338"/>
            <a:ext cx="4076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Áo quần: Tả tơi thảm hại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86" y="3805062"/>
            <a:ext cx="3711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Đôi môi: Tái nhợt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22010" y="3735082"/>
            <a:ext cx="4047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Giọng nói: Rên rỉ cầu xin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313" y="4464083"/>
            <a:ext cx="5762625" cy="23939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65" y="703771"/>
            <a:ext cx="878660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1.a Cậu bé gặp ông lão ăn xin khi nào?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7328" y="1287309"/>
            <a:ext cx="8648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Cậu bé gặp ông lão ăn xin khi cậu đang đi trên phố.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4061356130"/>
      </p:ext>
    </p:extLst>
  </p:cSld>
  <p:clrMapOvr>
    <a:masterClrMapping/>
  </p:clrMapOvr>
  <p:transition spd="slow">
    <p:randomBar dir="vert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922" y="4204952"/>
            <a:ext cx="6177290" cy="24426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609600"/>
            <a:ext cx="2133600" cy="213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2400" y="2913696"/>
            <a:ext cx="426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HP001 4 hàng" panose="020B0603050302020204" pitchFamily="34" charset="-93"/>
                <a:sym typeface="Wingdings" panose="05000000000000000000" pitchFamily="2" charset="2"/>
              </a:rPr>
              <a:t> </a:t>
            </a:r>
            <a:r>
              <a:rPr lang="en-US" sz="3200" b="1" dirty="0" smtClean="0">
                <a:latin typeface="HP001 4 hàng" panose="020B0603050302020204" pitchFamily="34" charset="-93"/>
              </a:rPr>
              <a:t>Hình ảnh ông lão ăn xin đáng thương</a:t>
            </a:r>
            <a:endParaRPr lang="vi-VN" sz="3200" b="1" dirty="0">
              <a:latin typeface="HP001 4 hàng" panose="020B0603050302020204" pitchFamily="34" charset="-93"/>
            </a:endParaRPr>
          </a:p>
        </p:txBody>
      </p:sp>
      <p:sp>
        <p:nvSpPr>
          <p:cNvPr id="6" name="Cloud 5"/>
          <p:cNvSpPr/>
          <p:nvPr/>
        </p:nvSpPr>
        <p:spPr>
          <a:xfrm>
            <a:off x="408214" y="1302142"/>
            <a:ext cx="3581400" cy="18468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Ý chính</a:t>
            </a:r>
          </a:p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đoạn 1</a:t>
            </a:r>
            <a:endParaRPr lang="vi-VN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650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0"/>
            <a:ext cx="7467600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2. Hành động và lời nói ân cần của cậu bé chứng tỏ tình cảm của cậu bé đối với ông lão ăn xin như thế nào?</a:t>
            </a:r>
            <a:endParaRPr lang="vi-VN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743200"/>
            <a:ext cx="3219450" cy="2295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2639786"/>
            <a:ext cx="2133600" cy="212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96461" y="470101"/>
            <a:ext cx="27430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3600" b="1" cap="none" spc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ăn xin</a:t>
            </a:r>
            <a:endParaRPr lang="en-US" sz="3600" b="1" cap="none" spc="0" dirty="0" smtClean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1784028"/>
            <a:ext cx="5876925" cy="35770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4626011"/>
            <a:ext cx="5876925" cy="76944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HP001 4 hàng" panose="020B0603050302020204" pitchFamily="34" charset="-93"/>
              </a:rPr>
              <a:t>Cùng tìm hiểu tác giả</a:t>
            </a:r>
            <a:endParaRPr lang="vi-VN" sz="4400" b="1" dirty="0"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19303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01046" y="381000"/>
            <a:ext cx="3877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</a:rPr>
              <a:t>Nhân vật cậu bé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 Condensed" panose="020B050204020402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40039" y="1600200"/>
            <a:ext cx="0" cy="3733800"/>
          </a:xfrm>
          <a:prstGeom prst="line">
            <a:avLst/>
          </a:prstGeom>
          <a:ln w="3810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Callout 6"/>
          <p:cNvSpPr/>
          <p:nvPr/>
        </p:nvSpPr>
        <p:spPr>
          <a:xfrm>
            <a:off x="5756599" y="2035013"/>
            <a:ext cx="1519284" cy="860587"/>
          </a:xfrm>
          <a:prstGeom prst="wedgeEllipseCallout">
            <a:avLst>
              <a:gd name="adj1" fmla="val -27390"/>
              <a:gd name="adj2" fmla="val 84139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1332287" y="1548638"/>
            <a:ext cx="1991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Hành động</a:t>
            </a:r>
            <a:endParaRPr lang="vi-VN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900503" y="1548638"/>
            <a:ext cx="1991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Lời nói</a:t>
            </a:r>
            <a:endParaRPr lang="vi-VN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22883" y="3227801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Lục tìm hết túi nọ đến túi kia.</a:t>
            </a:r>
            <a:endParaRPr lang="vi-VN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4181908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Nắm chặt lấy bàn tay run rẩy của ông lão.</a:t>
            </a:r>
            <a:endParaRPr lang="vi-VN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948" y="2035013"/>
            <a:ext cx="1447800" cy="11049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11241" y="3751020"/>
            <a:ext cx="3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Ông đừng giận cháu, cháu không có gì để cho ông cả.</a:t>
            </a:r>
            <a:endParaRPr lang="vi-VN" sz="2800" dirty="0"/>
          </a:p>
        </p:txBody>
      </p:sp>
      <p:sp>
        <p:nvSpPr>
          <p:cNvPr id="15" name="Flowchart: Alternate Process 14"/>
          <p:cNvSpPr/>
          <p:nvPr/>
        </p:nvSpPr>
        <p:spPr>
          <a:xfrm>
            <a:off x="309724" y="5304803"/>
            <a:ext cx="8416317" cy="1553197"/>
          </a:xfrm>
          <a:prstGeom prst="flowChartAlternateProcess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Hành động và lời nói của cậu bé chứng tỏ cậu bé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</a:rPr>
              <a:t>tốt bụng, biết xót thương ông lão và muốn </a:t>
            </a:r>
          </a:p>
          <a:p>
            <a:pPr algn="ctr"/>
            <a:r>
              <a:rPr lang="en-US" sz="2400" b="1" u="sng" dirty="0" smtClean="0">
                <a:solidFill>
                  <a:srgbClr val="FF0000"/>
                </a:solidFill>
              </a:rPr>
              <a:t>giúp đỡ ông.</a:t>
            </a:r>
            <a:endParaRPr lang="vi-VN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55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1" grpId="0"/>
      <p:bldP spid="14" grpId="0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62400" y="3210172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HP001 4 hàng" panose="020B0603050302020204" pitchFamily="34" charset="-93"/>
                <a:sym typeface="Wingdings" panose="05000000000000000000" pitchFamily="2" charset="2"/>
              </a:rPr>
              <a:t> </a:t>
            </a:r>
            <a:r>
              <a:rPr lang="en-US" sz="3200" b="1" dirty="0" smtClean="0">
                <a:latin typeface="HP001 4 hàng" panose="020B0603050302020204" pitchFamily="34" charset="-93"/>
              </a:rPr>
              <a:t>Cậu bé xót thương ông lão và muốn giúp đỡ ông.</a:t>
            </a:r>
            <a:endParaRPr lang="vi-VN" sz="3200" b="1" dirty="0">
              <a:latin typeface="HP001 4 hàng" panose="020B0603050302020204" pitchFamily="34" charset="-93"/>
            </a:endParaRPr>
          </a:p>
        </p:txBody>
      </p:sp>
      <p:sp>
        <p:nvSpPr>
          <p:cNvPr id="6" name="Cloud 5"/>
          <p:cNvSpPr/>
          <p:nvPr/>
        </p:nvSpPr>
        <p:spPr>
          <a:xfrm>
            <a:off x="533400" y="1379605"/>
            <a:ext cx="3581400" cy="18468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Ý chính</a:t>
            </a:r>
          </a:p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đoạn 2</a:t>
            </a:r>
            <a:endParaRPr lang="vi-VN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965103"/>
            <a:ext cx="2133600" cy="212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8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215" y="147817"/>
            <a:ext cx="3823446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3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Cậu bé không có gì cho ông lão, nhưng ông lão lại nói: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“Như vậy là cháu đã cho lão rồi.”.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hiểu cậu bé đã cho ông lão cái gì?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495800" y="304800"/>
            <a:ext cx="0" cy="5710773"/>
          </a:xfrm>
          <a:prstGeom prst="line">
            <a:avLst/>
          </a:prstGeom>
          <a:ln w="3810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85801" y="3099375"/>
            <a:ext cx="7924799" cy="1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5801" y="2514600"/>
            <a:ext cx="3657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P001 4 hàng" panose="020B0603050302020204" pitchFamily="34" charset="-93"/>
              </a:rPr>
              <a:t>Thứ cậu bé “cho đi”</a:t>
            </a:r>
            <a:endParaRPr lang="vi-VN" sz="3200" b="1" dirty="0">
              <a:latin typeface="HP001 4 hàng" panose="020B0603050302020204" pitchFamily="34" charset="-93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2530929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P001 4 hàng" panose="020B0603050302020204" pitchFamily="34" charset="-93"/>
              </a:rPr>
              <a:t>Thứ cậu bé “nhận lại”</a:t>
            </a:r>
            <a:endParaRPr lang="vi-VN" sz="3200" b="1" dirty="0">
              <a:latin typeface="HP001 4 hàng" panose="020B0603050302020204" pitchFamily="34" charset="-93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354" y="3284152"/>
            <a:ext cx="3657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P001 4 hàng" panose="020B0603050302020204" pitchFamily="34" charset="-93"/>
              </a:rPr>
              <a:t>- Tình thương</a:t>
            </a:r>
            <a:endParaRPr lang="vi-VN" sz="3200" b="1" dirty="0">
              <a:latin typeface="HP001 4 hàng" panose="020B0603050302020204" pitchFamily="34" charset="-93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1" y="4002371"/>
            <a:ext cx="3657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P001 4 hàng" panose="020B0603050302020204" pitchFamily="34" charset="-93"/>
              </a:rPr>
              <a:t>- Cảm thông </a:t>
            </a:r>
            <a:endParaRPr lang="vi-VN" sz="3200" b="1" dirty="0">
              <a:latin typeface="HP001 4 hàng" panose="020B0603050302020204" pitchFamily="34" charset="-9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1319" y="4720590"/>
            <a:ext cx="3657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P001 4 hàng" panose="020B0603050302020204" pitchFamily="34" charset="-93"/>
              </a:rPr>
              <a:t>- Tôn trọng</a:t>
            </a:r>
            <a:endParaRPr lang="vi-VN" sz="3200" b="1" dirty="0">
              <a:latin typeface="HP001 4 hàng" panose="020B0603050302020204" pitchFamily="34" charset="-93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39554" y="831778"/>
            <a:ext cx="3550982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4. Theo em, cậu bé đã nhận được gì từ ông lão ăn xin?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39554" y="3348531"/>
            <a:ext cx="3657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P001 4 hàng" panose="020B0603050302020204" pitchFamily="34" charset="-93"/>
              </a:rPr>
              <a:t>- Lòng biết ơn</a:t>
            </a:r>
            <a:endParaRPr lang="vi-VN" sz="3200" b="1" dirty="0">
              <a:latin typeface="HP001 4 hàng" panose="020B0603050302020204" pitchFamily="34" charset="-93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53001" y="4066750"/>
            <a:ext cx="3657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P001 4 hàng" panose="020B0603050302020204" pitchFamily="34" charset="-93"/>
              </a:rPr>
              <a:t>- Sự trân trọng</a:t>
            </a:r>
            <a:endParaRPr lang="vi-VN" sz="3200" b="1" dirty="0">
              <a:latin typeface="HP001 4 hàng" panose="020B0603050302020204" pitchFamily="34" charset="-93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48519" y="4784969"/>
            <a:ext cx="3657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P001 4 hàng" panose="020B0603050302020204" pitchFamily="34" charset="-93"/>
              </a:rPr>
              <a:t>- Sự thấu hiểu</a:t>
            </a:r>
            <a:endParaRPr lang="vi-VN" sz="3200" b="1" dirty="0"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95683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/>
      <p:bldP spid="17" grpId="0"/>
      <p:bldP spid="18" grpId="0"/>
      <p:bldP spid="19" grpId="0"/>
      <p:bldP spid="21" grpId="0" animBg="1"/>
      <p:bldP spid="24" grpId="0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62400" y="3429000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HP001 4 hàng" panose="020B0603050302020204" pitchFamily="34" charset="-93"/>
                <a:sym typeface="Wingdings" panose="05000000000000000000" pitchFamily="2" charset="2"/>
              </a:rPr>
              <a:t> </a:t>
            </a:r>
            <a:r>
              <a:rPr lang="en-US" sz="3200" b="1" dirty="0" smtClean="0">
                <a:latin typeface="HP001 4 hàng" panose="020B0603050302020204" pitchFamily="34" charset="-93"/>
              </a:rPr>
              <a:t>Sự đồng cảm giữa ông lão ăn xin và cậu bé.</a:t>
            </a:r>
            <a:endParaRPr lang="vi-VN" sz="3200" b="1" dirty="0">
              <a:latin typeface="HP001 4 hàng" panose="020B0603050302020204" pitchFamily="34" charset="-93"/>
            </a:endParaRPr>
          </a:p>
        </p:txBody>
      </p:sp>
      <p:sp>
        <p:nvSpPr>
          <p:cNvPr id="6" name="Cloud 5"/>
          <p:cNvSpPr/>
          <p:nvPr/>
        </p:nvSpPr>
        <p:spPr>
          <a:xfrm>
            <a:off x="685800" y="1235478"/>
            <a:ext cx="3581400" cy="18468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Ý chính</a:t>
            </a:r>
          </a:p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đoạn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vi-VN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650" y="485633"/>
            <a:ext cx="3333750" cy="272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1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976" y="1524000"/>
            <a:ext cx="7434024" cy="2922190"/>
          </a:xfrm>
        </p:spPr>
        <p:txBody>
          <a:bodyPr/>
          <a:lstStyle/>
          <a:p>
            <a:r>
              <a:rPr lang="en-US" sz="4000" b="1" i="1" dirty="0">
                <a:latin typeface="HP001 4 hàng" panose="020B0603050302020204" pitchFamily="34" charset="-93"/>
              </a:rPr>
              <a:t>	</a:t>
            </a:r>
            <a:r>
              <a:rPr lang="en-US" sz="4000" b="1" i="1" u="sng" dirty="0" smtClean="0">
                <a:latin typeface="HP001 4 hàng" panose="020B0603050302020204" pitchFamily="34" charset="-93"/>
              </a:rPr>
              <a:t>Nội dung:</a:t>
            </a:r>
            <a:r>
              <a:rPr lang="en-US" sz="4000" b="1" i="1" dirty="0" smtClean="0">
                <a:latin typeface="HP001 4 hàng" panose="020B0603050302020204" pitchFamily="34" charset="-93"/>
              </a:rPr>
              <a:t> Ca ngợi cậu bé có tấm lòng nhân hậu, biết đồng cảm, thương xót trước hoàn cảnh bất hạnh của ông lão ăn xin nghèo khổ.</a:t>
            </a:r>
            <a:endParaRPr lang="vi-VN" sz="4000" b="1" i="1" dirty="0"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476090293"/>
      </p:ext>
    </p:extLst>
  </p:cSld>
  <p:clrMapOvr>
    <a:masterClrMapping/>
  </p:clrMapOvr>
  <p:transition spd="slow"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1-原创素材\1_mm1102\PPT\PPT_014\materaials\pageimg_g15.png">
            <a:extLst>
              <a:ext uri="{FF2B5EF4-FFF2-40B4-BE49-F238E27FC236}">
                <a16:creationId xmlns="" xmlns:a16="http://schemas.microsoft.com/office/drawing/2014/main" id="{72BA3143-BBF0-468F-A401-3357B1B2C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380188"/>
            <a:ext cx="8551445" cy="409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4D1DA4D8-8D4D-4C08-AD69-F2F2BE591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050382"/>
            <a:ext cx="5335588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Luyện đọc hay</a:t>
            </a:r>
            <a:endParaRPr lang="en-US" altLang="en-US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95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9624" y="533400"/>
            <a:ext cx="8763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   Tôi chẳng biết làm cách nào. Tôi </a:t>
            </a:r>
            <a:r>
              <a:rPr lang="en-US" sz="3200" b="1" u="sng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nắm chặt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lấy bàn tay run rẩy kia: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    - Ông đừng giận cháu, </a:t>
            </a:r>
            <a:r>
              <a:rPr lang="en-US" sz="3200" b="1" u="sng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cháu không có gì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để cho ông cả.</a:t>
            </a:r>
          </a:p>
          <a:p>
            <a:r>
              <a:rPr lang="en-US" sz="3200" dirty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   Người ăn xin nhìn tôi </a:t>
            </a:r>
            <a:r>
              <a:rPr lang="en-US" sz="3200" b="1" u="sng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chằm </a:t>
            </a:r>
            <a:r>
              <a:rPr lang="en-US" sz="3200" b="1" u="sng" dirty="0" err="1" smtClean="0">
                <a:solidFill>
                  <a:schemeClr val="bg1"/>
                </a:solidFill>
                <a:latin typeface="HP001 4 hàng" panose="020B0603050302020204" pitchFamily="34" charset="-93"/>
              </a:rPr>
              <a:t>chằm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bằng đôi mắt ướt đẫm. Đôi môi tái nhợt </a:t>
            </a:r>
            <a:r>
              <a:rPr lang="en-US" sz="3200" b="1" u="sng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nở nụ cười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và tay ông cũng </a:t>
            </a:r>
            <a:r>
              <a:rPr lang="en-US" sz="3200" b="1" u="sng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xiết lấy</a:t>
            </a:r>
            <a:r>
              <a:rPr lang="en-US" sz="3200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 tay tôi:</a:t>
            </a:r>
          </a:p>
          <a:p>
            <a:r>
              <a:rPr lang="en-US" sz="3200" dirty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   - Cháu ơi, </a:t>
            </a:r>
            <a:r>
              <a:rPr lang="en-US" sz="3200" b="1" u="sng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cảm ơn</a:t>
            </a:r>
            <a:r>
              <a:rPr lang="en-US" sz="3200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 cháu! Như vậy là cháu đã cho lão rồi – Ông lão nói bằng giọng khản đặc,</a:t>
            </a:r>
          </a:p>
          <a:p>
            <a:r>
              <a:rPr lang="en-US" sz="3200" dirty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   Khi ấy, tôi </a:t>
            </a:r>
            <a:r>
              <a:rPr lang="en-US" sz="3200" b="1" u="sng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chợt hiểu</a:t>
            </a:r>
            <a:r>
              <a:rPr lang="en-US" sz="3200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 rằng: </a:t>
            </a:r>
            <a:r>
              <a:rPr lang="en-US" sz="3200" b="1" u="sng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cả tôi</a:t>
            </a:r>
            <a:r>
              <a:rPr lang="en-US" sz="3200" u="sng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3200" b="1" u="sng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nữa</a:t>
            </a:r>
            <a:r>
              <a:rPr lang="en-US" sz="3200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, tôi cũng vừa nhận được chút gì của ông lão.</a:t>
            </a:r>
          </a:p>
        </p:txBody>
      </p:sp>
    </p:spTree>
    <p:extLst>
      <p:ext uri="{BB962C8B-B14F-4D97-AF65-F5344CB8AC3E}">
        <p14:creationId xmlns:p14="http://schemas.microsoft.com/office/powerpoint/2010/main" val="323383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>
            <a:extLst>
              <a:ext uri="{FF2B5EF4-FFF2-40B4-BE49-F238E27FC236}">
                <a16:creationId xmlns="" xmlns:a16="http://schemas.microsoft.com/office/drawing/2014/main" id="{883D04A6-3015-473E-951D-ACFB47459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9201" y="1304256"/>
            <a:ext cx="168988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342900" indent="-342900" defTabSz="155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defTabSz="155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155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155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155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155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155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155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155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lvl="1" algn="ctr">
              <a:lnSpc>
                <a:spcPct val="90000"/>
              </a:lnSpc>
              <a:spcAft>
                <a:spcPct val="15000"/>
              </a:spcAft>
            </a:pPr>
            <a:r>
              <a:rPr lang="en-US" altLang="en-US" sz="3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altLang="en-US" sz="3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CC79A85B-E00C-4D57-8F61-26668FF659DC}"/>
              </a:ext>
            </a:extLst>
          </p:cNvPr>
          <p:cNvGrpSpPr>
            <a:grpSpLocks/>
          </p:cNvGrpSpPr>
          <p:nvPr/>
        </p:nvGrpSpPr>
        <p:grpSpPr bwMode="auto">
          <a:xfrm>
            <a:off x="737253" y="1452801"/>
            <a:ext cx="816769" cy="4405313"/>
            <a:chOff x="1374772" y="1213680"/>
            <a:chExt cx="274322" cy="5187394"/>
          </a:xfrm>
        </p:grpSpPr>
        <p:sp>
          <p:nvSpPr>
            <p:cNvPr id="7" name="Pentagon 6">
              <a:extLst>
                <a:ext uri="{FF2B5EF4-FFF2-40B4-BE49-F238E27FC236}">
                  <a16:creationId xmlns="" xmlns:a16="http://schemas.microsoft.com/office/drawing/2014/main" id="{787579F5-40F5-424F-8719-00E6C15782A6}"/>
                </a:ext>
              </a:extLst>
            </p:cNvPr>
            <p:cNvSpPr/>
            <p:nvPr/>
          </p:nvSpPr>
          <p:spPr>
            <a:xfrm rot="5400000">
              <a:off x="1103767" y="5857517"/>
              <a:ext cx="814561" cy="272552"/>
            </a:xfrm>
            <a:prstGeom prst="homePlate">
              <a:avLst>
                <a:gd name="adj" fmla="val 281623"/>
              </a:avLst>
            </a:prstGeom>
            <a:gradFill flip="none" rotWithShape="1">
              <a:gsLst>
                <a:gs pos="100000">
                  <a:srgbClr val="B88954"/>
                </a:gs>
                <a:gs pos="0">
                  <a:srgbClr val="E1C9AF"/>
                </a:gs>
              </a:gsLst>
              <a:lin ang="54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470BF08D-25FC-4B97-AB02-8D3C32BF03ED}"/>
                </a:ext>
              </a:extLst>
            </p:cNvPr>
            <p:cNvSpPr/>
            <p:nvPr/>
          </p:nvSpPr>
          <p:spPr>
            <a:xfrm>
              <a:off x="1374772" y="2007211"/>
              <a:ext cx="273437" cy="3776984"/>
            </a:xfrm>
            <a:custGeom>
              <a:avLst/>
              <a:gdLst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0 w 272825"/>
                <a:gd name="connsiteY3" fmla="*/ 3776662 h 3776662"/>
                <a:gd name="connsiteX4" fmla="*/ 0 w 272825"/>
                <a:gd name="connsiteY4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0 w 272825"/>
                <a:gd name="connsiteY3" fmla="*/ 3776662 h 3776662"/>
                <a:gd name="connsiteX4" fmla="*/ 1 w 272825"/>
                <a:gd name="connsiteY4" fmla="*/ 3609974 h 3776662"/>
                <a:gd name="connsiteX5" fmla="*/ 0 w 272825"/>
                <a:gd name="connsiteY5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57151 w 272825"/>
                <a:gd name="connsiteY3" fmla="*/ 3776661 h 3776662"/>
                <a:gd name="connsiteX4" fmla="*/ 0 w 272825"/>
                <a:gd name="connsiteY4" fmla="*/ 3776662 h 3776662"/>
                <a:gd name="connsiteX5" fmla="*/ 1 w 272825"/>
                <a:gd name="connsiteY5" fmla="*/ 3609974 h 3776662"/>
                <a:gd name="connsiteX6" fmla="*/ 0 w 272825"/>
                <a:gd name="connsiteY6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166689 w 272825"/>
                <a:gd name="connsiteY3" fmla="*/ 3776661 h 3776662"/>
                <a:gd name="connsiteX4" fmla="*/ 57151 w 272825"/>
                <a:gd name="connsiteY4" fmla="*/ 3776661 h 3776662"/>
                <a:gd name="connsiteX5" fmla="*/ 0 w 272825"/>
                <a:gd name="connsiteY5" fmla="*/ 3776662 h 3776662"/>
                <a:gd name="connsiteX6" fmla="*/ 1 w 272825"/>
                <a:gd name="connsiteY6" fmla="*/ 3609974 h 3776662"/>
                <a:gd name="connsiteX7" fmla="*/ 0 w 272825"/>
                <a:gd name="connsiteY7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166689 w 272825"/>
                <a:gd name="connsiteY3" fmla="*/ 3776661 h 3776662"/>
                <a:gd name="connsiteX4" fmla="*/ 107157 w 272825"/>
                <a:gd name="connsiteY4" fmla="*/ 3774280 h 3776662"/>
                <a:gd name="connsiteX5" fmla="*/ 57151 w 272825"/>
                <a:gd name="connsiteY5" fmla="*/ 3776661 h 3776662"/>
                <a:gd name="connsiteX6" fmla="*/ 0 w 272825"/>
                <a:gd name="connsiteY6" fmla="*/ 3776662 h 3776662"/>
                <a:gd name="connsiteX7" fmla="*/ 1 w 272825"/>
                <a:gd name="connsiteY7" fmla="*/ 3609974 h 3776662"/>
                <a:gd name="connsiteX8" fmla="*/ 0 w 272825"/>
                <a:gd name="connsiteY8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221457 w 272825"/>
                <a:gd name="connsiteY3" fmla="*/ 3774280 h 3776662"/>
                <a:gd name="connsiteX4" fmla="*/ 166689 w 272825"/>
                <a:gd name="connsiteY4" fmla="*/ 3776661 h 3776662"/>
                <a:gd name="connsiteX5" fmla="*/ 107157 w 272825"/>
                <a:gd name="connsiteY5" fmla="*/ 3774280 h 3776662"/>
                <a:gd name="connsiteX6" fmla="*/ 57151 w 272825"/>
                <a:gd name="connsiteY6" fmla="*/ 3776661 h 3776662"/>
                <a:gd name="connsiteX7" fmla="*/ 0 w 272825"/>
                <a:gd name="connsiteY7" fmla="*/ 3776662 h 3776662"/>
                <a:gd name="connsiteX8" fmla="*/ 1 w 272825"/>
                <a:gd name="connsiteY8" fmla="*/ 3609974 h 3776662"/>
                <a:gd name="connsiteX9" fmla="*/ 0 w 272825"/>
                <a:gd name="connsiteY9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252414 w 272825"/>
                <a:gd name="connsiteY3" fmla="*/ 3776661 h 3776662"/>
                <a:gd name="connsiteX4" fmla="*/ 221457 w 272825"/>
                <a:gd name="connsiteY4" fmla="*/ 3774280 h 3776662"/>
                <a:gd name="connsiteX5" fmla="*/ 166689 w 272825"/>
                <a:gd name="connsiteY5" fmla="*/ 3776661 h 3776662"/>
                <a:gd name="connsiteX6" fmla="*/ 107157 w 272825"/>
                <a:gd name="connsiteY6" fmla="*/ 3774280 h 3776662"/>
                <a:gd name="connsiteX7" fmla="*/ 57151 w 272825"/>
                <a:gd name="connsiteY7" fmla="*/ 3776661 h 3776662"/>
                <a:gd name="connsiteX8" fmla="*/ 0 w 272825"/>
                <a:gd name="connsiteY8" fmla="*/ 3776662 h 3776662"/>
                <a:gd name="connsiteX9" fmla="*/ 1 w 272825"/>
                <a:gd name="connsiteY9" fmla="*/ 3609974 h 3776662"/>
                <a:gd name="connsiteX10" fmla="*/ 0 w 272825"/>
                <a:gd name="connsiteY10" fmla="*/ 0 h 3776662"/>
                <a:gd name="connsiteX0" fmla="*/ 0 w 273845"/>
                <a:gd name="connsiteY0" fmla="*/ 0 h 3776662"/>
                <a:gd name="connsiteX1" fmla="*/ 272825 w 273845"/>
                <a:gd name="connsiteY1" fmla="*/ 0 h 3776662"/>
                <a:gd name="connsiteX2" fmla="*/ 273845 w 273845"/>
                <a:gd name="connsiteY2" fmla="*/ 3581399 h 3776662"/>
                <a:gd name="connsiteX3" fmla="*/ 272825 w 273845"/>
                <a:gd name="connsiteY3" fmla="*/ 3776662 h 3776662"/>
                <a:gd name="connsiteX4" fmla="*/ 252414 w 273845"/>
                <a:gd name="connsiteY4" fmla="*/ 3776661 h 3776662"/>
                <a:gd name="connsiteX5" fmla="*/ 221457 w 273845"/>
                <a:gd name="connsiteY5" fmla="*/ 3774280 h 3776662"/>
                <a:gd name="connsiteX6" fmla="*/ 166689 w 273845"/>
                <a:gd name="connsiteY6" fmla="*/ 3776661 h 3776662"/>
                <a:gd name="connsiteX7" fmla="*/ 107157 w 273845"/>
                <a:gd name="connsiteY7" fmla="*/ 3774280 h 3776662"/>
                <a:gd name="connsiteX8" fmla="*/ 57151 w 273845"/>
                <a:gd name="connsiteY8" fmla="*/ 3776661 h 3776662"/>
                <a:gd name="connsiteX9" fmla="*/ 0 w 273845"/>
                <a:gd name="connsiteY9" fmla="*/ 3776662 h 3776662"/>
                <a:gd name="connsiteX10" fmla="*/ 1 w 273845"/>
                <a:gd name="connsiteY10" fmla="*/ 3609974 h 3776662"/>
                <a:gd name="connsiteX11" fmla="*/ 0 w 273845"/>
                <a:gd name="connsiteY11" fmla="*/ 0 h 3776662"/>
                <a:gd name="connsiteX0" fmla="*/ 0 w 273845"/>
                <a:gd name="connsiteY0" fmla="*/ 0 h 3776662"/>
                <a:gd name="connsiteX1" fmla="*/ 272825 w 273845"/>
                <a:gd name="connsiteY1" fmla="*/ 0 h 3776662"/>
                <a:gd name="connsiteX2" fmla="*/ 273845 w 273845"/>
                <a:gd name="connsiteY2" fmla="*/ 3581399 h 3776662"/>
                <a:gd name="connsiteX3" fmla="*/ 252414 w 273845"/>
                <a:gd name="connsiteY3" fmla="*/ 3776661 h 3776662"/>
                <a:gd name="connsiteX4" fmla="*/ 221457 w 273845"/>
                <a:gd name="connsiteY4" fmla="*/ 3774280 h 3776662"/>
                <a:gd name="connsiteX5" fmla="*/ 166689 w 273845"/>
                <a:gd name="connsiteY5" fmla="*/ 3776661 h 3776662"/>
                <a:gd name="connsiteX6" fmla="*/ 107157 w 273845"/>
                <a:gd name="connsiteY6" fmla="*/ 3774280 h 3776662"/>
                <a:gd name="connsiteX7" fmla="*/ 57151 w 273845"/>
                <a:gd name="connsiteY7" fmla="*/ 3776661 h 3776662"/>
                <a:gd name="connsiteX8" fmla="*/ 0 w 273845"/>
                <a:gd name="connsiteY8" fmla="*/ 3776662 h 3776662"/>
                <a:gd name="connsiteX9" fmla="*/ 1 w 273845"/>
                <a:gd name="connsiteY9" fmla="*/ 3609974 h 3776662"/>
                <a:gd name="connsiteX10" fmla="*/ 0 w 273845"/>
                <a:gd name="connsiteY10" fmla="*/ 0 h 3776662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7157 w 273845"/>
                <a:gd name="connsiteY6" fmla="*/ 3774280 h 3776661"/>
                <a:gd name="connsiteX7" fmla="*/ 57151 w 273845"/>
                <a:gd name="connsiteY7" fmla="*/ 3776661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76661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0032 w 273845"/>
                <a:gd name="connsiteY3" fmla="*/ 3695699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94"/>
                <a:gd name="connsiteY0" fmla="*/ 0 h 3776859"/>
                <a:gd name="connsiteX1" fmla="*/ 272825 w 273894"/>
                <a:gd name="connsiteY1" fmla="*/ 0 h 3776859"/>
                <a:gd name="connsiteX2" fmla="*/ 273845 w 273894"/>
                <a:gd name="connsiteY2" fmla="*/ 3581399 h 3776859"/>
                <a:gd name="connsiteX3" fmla="*/ 247651 w 273894"/>
                <a:gd name="connsiteY3" fmla="*/ 3702843 h 3776859"/>
                <a:gd name="connsiteX4" fmla="*/ 223839 w 273894"/>
                <a:gd name="connsiteY4" fmla="*/ 3631404 h 3776859"/>
                <a:gd name="connsiteX5" fmla="*/ 166689 w 273894"/>
                <a:gd name="connsiteY5" fmla="*/ 3776661 h 3776859"/>
                <a:gd name="connsiteX6" fmla="*/ 104776 w 273894"/>
                <a:gd name="connsiteY6" fmla="*/ 3664743 h 3776859"/>
                <a:gd name="connsiteX7" fmla="*/ 57151 w 273894"/>
                <a:gd name="connsiteY7" fmla="*/ 3750467 h 3776859"/>
                <a:gd name="connsiteX8" fmla="*/ 1 w 273894"/>
                <a:gd name="connsiteY8" fmla="*/ 3609974 h 3776859"/>
                <a:gd name="connsiteX9" fmla="*/ 0 w 273894"/>
                <a:gd name="connsiteY9" fmla="*/ 0 h 3776859"/>
                <a:gd name="connsiteX0" fmla="*/ 0 w 273894"/>
                <a:gd name="connsiteY0" fmla="*/ 0 h 3776859"/>
                <a:gd name="connsiteX1" fmla="*/ 272825 w 273894"/>
                <a:gd name="connsiteY1" fmla="*/ 0 h 3776859"/>
                <a:gd name="connsiteX2" fmla="*/ 273845 w 273894"/>
                <a:gd name="connsiteY2" fmla="*/ 3581399 h 3776859"/>
                <a:gd name="connsiteX3" fmla="*/ 247651 w 273894"/>
                <a:gd name="connsiteY3" fmla="*/ 3702843 h 3776859"/>
                <a:gd name="connsiteX4" fmla="*/ 223839 w 273894"/>
                <a:gd name="connsiteY4" fmla="*/ 3631404 h 3776859"/>
                <a:gd name="connsiteX5" fmla="*/ 166689 w 273894"/>
                <a:gd name="connsiteY5" fmla="*/ 3776661 h 3776859"/>
                <a:gd name="connsiteX6" fmla="*/ 104776 w 273894"/>
                <a:gd name="connsiteY6" fmla="*/ 3664743 h 3776859"/>
                <a:gd name="connsiteX7" fmla="*/ 57151 w 273894"/>
                <a:gd name="connsiteY7" fmla="*/ 3750467 h 3776859"/>
                <a:gd name="connsiteX8" fmla="*/ 1 w 273894"/>
                <a:gd name="connsiteY8" fmla="*/ 3609974 h 3776859"/>
                <a:gd name="connsiteX9" fmla="*/ 0 w 273894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52414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52414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845" h="3776859">
                  <a:moveTo>
                    <a:pt x="0" y="0"/>
                  </a:moveTo>
                  <a:lnTo>
                    <a:pt x="272825" y="0"/>
                  </a:lnTo>
                  <a:lnTo>
                    <a:pt x="273845" y="3581399"/>
                  </a:lnTo>
                  <a:cubicBezTo>
                    <a:pt x="269876" y="3659980"/>
                    <a:pt x="258763" y="3688555"/>
                    <a:pt x="245270" y="3702843"/>
                  </a:cubicBezTo>
                  <a:cubicBezTo>
                    <a:pt x="228204" y="3675061"/>
                    <a:pt x="236936" y="3619101"/>
                    <a:pt x="223839" y="3631404"/>
                  </a:cubicBezTo>
                  <a:cubicBezTo>
                    <a:pt x="210742" y="3643707"/>
                    <a:pt x="186533" y="3771105"/>
                    <a:pt x="166689" y="3776661"/>
                  </a:cubicBezTo>
                  <a:cubicBezTo>
                    <a:pt x="146845" y="3782217"/>
                    <a:pt x="123032" y="3669109"/>
                    <a:pt x="104776" y="3664743"/>
                  </a:cubicBezTo>
                  <a:cubicBezTo>
                    <a:pt x="86520" y="3660377"/>
                    <a:pt x="74614" y="3759595"/>
                    <a:pt x="57151" y="3750467"/>
                  </a:cubicBezTo>
                  <a:cubicBezTo>
                    <a:pt x="28576" y="3725068"/>
                    <a:pt x="9527" y="3661568"/>
                    <a:pt x="1" y="3609974"/>
                  </a:cubicBezTo>
                  <a:cubicBezTo>
                    <a:pt x="1" y="2406649"/>
                    <a:pt x="0" y="1203325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83000">
                  <a:srgbClr val="C87B14"/>
                </a:gs>
                <a:gs pos="82000">
                  <a:srgbClr val="FF9F0B">
                    <a:lumMod val="90000"/>
                  </a:srgbClr>
                </a:gs>
                <a:gs pos="34000">
                  <a:srgbClr val="FEA30A">
                    <a:lumMod val="90000"/>
                  </a:srgbClr>
                </a:gs>
                <a:gs pos="0">
                  <a:srgbClr val="B87B00">
                    <a:lumMod val="90000"/>
                    <a:lumOff val="10000"/>
                  </a:srgbClr>
                </a:gs>
                <a:gs pos="33000">
                  <a:srgbClr val="BD7C04">
                    <a:lumMod val="100000"/>
                  </a:srgbClr>
                </a:gs>
                <a:gs pos="100000">
                  <a:srgbClr val="BC7908"/>
                </a:gs>
              </a:gsLst>
              <a:lin ang="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="" xmlns:a16="http://schemas.microsoft.com/office/drawing/2014/main" id="{A285E30C-454D-4445-AAED-C680715E5118}"/>
                </a:ext>
              </a:extLst>
            </p:cNvPr>
            <p:cNvSpPr/>
            <p:nvPr/>
          </p:nvSpPr>
          <p:spPr>
            <a:xfrm>
              <a:off x="1374772" y="1416969"/>
              <a:ext cx="272552" cy="59024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27000">
                  <a:srgbClr val="F2F2F2">
                    <a:lumMod val="0"/>
                    <a:lumOff val="100000"/>
                  </a:srgb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="" xmlns:a16="http://schemas.microsoft.com/office/drawing/2014/main" id="{EAE4FF84-3A7C-4E42-A6CE-F9BD5217D296}"/>
                </a:ext>
              </a:extLst>
            </p:cNvPr>
            <p:cNvSpPr/>
            <p:nvPr/>
          </p:nvSpPr>
          <p:spPr>
            <a:xfrm>
              <a:off x="1404859" y="1213680"/>
              <a:ext cx="212378" cy="203289"/>
            </a:xfrm>
            <a:prstGeom prst="rect">
              <a:avLst/>
            </a:prstGeom>
            <a:gradFill flip="none" rotWithShape="1">
              <a:gsLst>
                <a:gs pos="16000">
                  <a:srgbClr val="B24349"/>
                </a:gs>
                <a:gs pos="52000">
                  <a:srgbClr val="FFB3C7">
                    <a:lumMod val="84000"/>
                  </a:srgbClr>
                </a:gs>
                <a:gs pos="100000">
                  <a:srgbClr val="CC7190">
                    <a:lumMod val="84000"/>
                  </a:srgbClr>
                </a:gs>
              </a:gsLst>
              <a:lin ang="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6" name="Freeform 175">
              <a:extLst>
                <a:ext uri="{FF2B5EF4-FFF2-40B4-BE49-F238E27FC236}">
                  <a16:creationId xmlns="" xmlns:a16="http://schemas.microsoft.com/office/drawing/2014/main" id="{4A75A3F3-441B-41D8-8664-1ED238439082}"/>
                </a:ext>
              </a:extLst>
            </p:cNvPr>
            <p:cNvSpPr/>
            <p:nvPr/>
          </p:nvSpPr>
          <p:spPr>
            <a:xfrm rot="5400000">
              <a:off x="1396785" y="6250530"/>
              <a:ext cx="228526" cy="72563"/>
            </a:xfrm>
            <a:custGeom>
              <a:avLst/>
              <a:gdLst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544" h="70612">
                  <a:moveTo>
                    <a:pt x="0" y="35306"/>
                  </a:moveTo>
                  <a:cubicBezTo>
                    <a:pt x="1521" y="15316"/>
                    <a:pt x="12805" y="4576"/>
                    <a:pt x="27685" y="0"/>
                  </a:cubicBezTo>
                  <a:lnTo>
                    <a:pt x="226544" y="35306"/>
                  </a:lnTo>
                  <a:lnTo>
                    <a:pt x="27685" y="70612"/>
                  </a:lnTo>
                  <a:cubicBezTo>
                    <a:pt x="11264" y="65009"/>
                    <a:pt x="1007" y="52726"/>
                    <a:pt x="0" y="35306"/>
                  </a:cubicBezTo>
                  <a:close/>
                </a:path>
              </a:pathLst>
            </a:custGeom>
            <a:solidFill>
              <a:srgbClr val="4C504C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E9AE7D96-DEE6-4942-AEAB-E473383AA458}"/>
                </a:ext>
              </a:extLst>
            </p:cNvPr>
            <p:cNvCxnSpPr/>
            <p:nvPr/>
          </p:nvCxnSpPr>
          <p:spPr>
            <a:xfrm>
              <a:off x="1374772" y="1487069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="" xmlns:a16="http://schemas.microsoft.com/office/drawing/2014/main" id="{8FE10A88-E35B-466E-B335-4FE5C318FBCB}"/>
                </a:ext>
              </a:extLst>
            </p:cNvPr>
            <p:cNvCxnSpPr/>
            <p:nvPr/>
          </p:nvCxnSpPr>
          <p:spPr>
            <a:xfrm>
              <a:off x="1374772" y="1562777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="" xmlns:a16="http://schemas.microsoft.com/office/drawing/2014/main" id="{5C49A6B5-4A3A-45F2-89F5-A946B8AA710D}"/>
                </a:ext>
              </a:extLst>
            </p:cNvPr>
            <p:cNvCxnSpPr/>
            <p:nvPr/>
          </p:nvCxnSpPr>
          <p:spPr>
            <a:xfrm>
              <a:off x="1374772" y="1638485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="" xmlns:a16="http://schemas.microsoft.com/office/drawing/2014/main" id="{1AA64C30-2243-4C78-BDBC-D126FB4C3381}"/>
                </a:ext>
              </a:extLst>
            </p:cNvPr>
            <p:cNvCxnSpPr/>
            <p:nvPr/>
          </p:nvCxnSpPr>
          <p:spPr>
            <a:xfrm>
              <a:off x="1374772" y="1714193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="" xmlns:a16="http://schemas.microsoft.com/office/drawing/2014/main" id="{861E0FF8-7D51-4BAE-A445-D830A4503FCB}"/>
                </a:ext>
              </a:extLst>
            </p:cNvPr>
            <p:cNvCxnSpPr/>
            <p:nvPr/>
          </p:nvCxnSpPr>
          <p:spPr>
            <a:xfrm>
              <a:off x="1374772" y="1789901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="" xmlns:a16="http://schemas.microsoft.com/office/drawing/2014/main" id="{B628A61D-F9EE-43ED-8A9B-5FE36CE6D895}"/>
                </a:ext>
              </a:extLst>
            </p:cNvPr>
            <p:cNvCxnSpPr/>
            <p:nvPr/>
          </p:nvCxnSpPr>
          <p:spPr>
            <a:xfrm>
              <a:off x="1374772" y="1865609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="" xmlns:a16="http://schemas.microsoft.com/office/drawing/2014/main" id="{56B673FC-8D4F-4EB3-AF77-67F7210439B4}"/>
                </a:ext>
              </a:extLst>
            </p:cNvPr>
            <p:cNvCxnSpPr/>
            <p:nvPr/>
          </p:nvCxnSpPr>
          <p:spPr>
            <a:xfrm>
              <a:off x="1374772" y="1941317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FC1E1E09-DE9E-41E9-8DE6-AA3A5A23FD6E}"/>
              </a:ext>
            </a:extLst>
          </p:cNvPr>
          <p:cNvGrpSpPr>
            <a:grpSpLocks/>
          </p:cNvGrpSpPr>
          <p:nvPr/>
        </p:nvGrpSpPr>
        <p:grpSpPr bwMode="auto">
          <a:xfrm>
            <a:off x="1195882" y="2265902"/>
            <a:ext cx="4645819" cy="725144"/>
            <a:chOff x="740867" y="1755042"/>
            <a:chExt cx="6194385" cy="787215"/>
          </a:xfrm>
        </p:grpSpPr>
        <p:sp>
          <p:nvSpPr>
            <p:cNvPr id="29" name="Trapezoid 28">
              <a:extLst>
                <a:ext uri="{FF2B5EF4-FFF2-40B4-BE49-F238E27FC236}">
                  <a16:creationId xmlns="" xmlns:a16="http://schemas.microsoft.com/office/drawing/2014/main" id="{FDC36E50-8BB6-495A-A969-F6109809E3E8}"/>
                </a:ext>
              </a:extLst>
            </p:cNvPr>
            <p:cNvSpPr/>
            <p:nvPr/>
          </p:nvSpPr>
          <p:spPr>
            <a:xfrm rot="16200000">
              <a:off x="397265" y="2098644"/>
              <a:ext cx="787215" cy="100011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Pentagon 11">
              <a:extLst>
                <a:ext uri="{FF2B5EF4-FFF2-40B4-BE49-F238E27FC236}">
                  <a16:creationId xmlns="" xmlns:a16="http://schemas.microsoft.com/office/drawing/2014/main" id="{106D35FD-BFBC-4F1E-91CC-38D611D02C6C}"/>
                </a:ext>
              </a:extLst>
            </p:cNvPr>
            <p:cNvSpPr/>
            <p:nvPr/>
          </p:nvSpPr>
          <p:spPr>
            <a:xfrm>
              <a:off x="809129" y="1836149"/>
              <a:ext cx="6126123" cy="644084"/>
            </a:xfrm>
            <a:prstGeom prst="homePlate">
              <a:avLst>
                <a:gd name="adj" fmla="val 36274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3623E2C2-4E5B-4B15-859C-E0E373D83462}"/>
                </a:ext>
              </a:extLst>
            </p:cNvPr>
            <p:cNvSpPr txBox="1"/>
            <p:nvPr/>
          </p:nvSpPr>
          <p:spPr>
            <a:xfrm>
              <a:off x="751027" y="1844209"/>
              <a:ext cx="1496289" cy="5513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7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D2877F84-6F16-4767-B980-1D277AFAFBB9}"/>
                </a:ext>
              </a:extLst>
            </p:cNvPr>
            <p:cNvSpPr txBox="1"/>
            <p:nvPr/>
          </p:nvSpPr>
          <p:spPr>
            <a:xfrm>
              <a:off x="2709354" y="1871137"/>
              <a:ext cx="3644564" cy="551300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7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đọc lại bài</a:t>
              </a:r>
              <a:endParaRPr lang="en-US" sz="27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E87DE9A-0EF8-45C9-9D48-15EDDDF52FDB}"/>
              </a:ext>
            </a:extLst>
          </p:cNvPr>
          <p:cNvGrpSpPr>
            <a:grpSpLocks/>
          </p:cNvGrpSpPr>
          <p:nvPr/>
        </p:nvGrpSpPr>
        <p:grpSpPr bwMode="auto">
          <a:xfrm>
            <a:off x="1178252" y="3306396"/>
            <a:ext cx="5359003" cy="602277"/>
            <a:chOff x="816491" y="3018734"/>
            <a:chExt cx="8144003" cy="650688"/>
          </a:xfrm>
        </p:grpSpPr>
        <p:sp>
          <p:nvSpPr>
            <p:cNvPr id="178" name="Pentagon 177">
              <a:extLst>
                <a:ext uri="{FF2B5EF4-FFF2-40B4-BE49-F238E27FC236}">
                  <a16:creationId xmlns="" xmlns:a16="http://schemas.microsoft.com/office/drawing/2014/main" id="{BA090FBC-7AEB-4F00-9598-25F94AD2FF49}"/>
                </a:ext>
              </a:extLst>
            </p:cNvPr>
            <p:cNvSpPr/>
            <p:nvPr/>
          </p:nvSpPr>
          <p:spPr>
            <a:xfrm>
              <a:off x="1715751" y="3018734"/>
              <a:ext cx="7244743" cy="647138"/>
            </a:xfrm>
            <a:prstGeom prst="homePlate">
              <a:avLst>
                <a:gd name="adj" fmla="val 36274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="" xmlns:a16="http://schemas.microsoft.com/office/drawing/2014/main" id="{62F09B12-34BC-4555-B43F-FB4226545804}"/>
                </a:ext>
              </a:extLst>
            </p:cNvPr>
            <p:cNvSpPr txBox="1"/>
            <p:nvPr/>
          </p:nvSpPr>
          <p:spPr>
            <a:xfrm>
              <a:off x="816491" y="3025901"/>
              <a:ext cx="1546538" cy="5486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7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="" xmlns:a16="http://schemas.microsoft.com/office/drawing/2014/main" id="{3DAC544B-ED26-429D-9550-23A275F743C2}"/>
                </a:ext>
              </a:extLst>
            </p:cNvPr>
            <p:cNvSpPr txBox="1"/>
            <p:nvPr/>
          </p:nvSpPr>
          <p:spPr>
            <a:xfrm>
              <a:off x="2849520" y="3120771"/>
              <a:ext cx="5395561" cy="548651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7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 lại các câu hỏi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A8110140-D679-42D8-A86F-D87FF712B7EC}"/>
              </a:ext>
            </a:extLst>
          </p:cNvPr>
          <p:cNvGrpSpPr>
            <a:grpSpLocks/>
          </p:cNvGrpSpPr>
          <p:nvPr/>
        </p:nvGrpSpPr>
        <p:grpSpPr bwMode="auto">
          <a:xfrm>
            <a:off x="1178252" y="4240365"/>
            <a:ext cx="6066234" cy="720016"/>
            <a:chOff x="751023" y="4390961"/>
            <a:chExt cx="10836280" cy="787215"/>
          </a:xfrm>
        </p:grpSpPr>
        <p:sp>
          <p:nvSpPr>
            <p:cNvPr id="182" name="Trapezoid 181">
              <a:extLst>
                <a:ext uri="{FF2B5EF4-FFF2-40B4-BE49-F238E27FC236}">
                  <a16:creationId xmlns="" xmlns:a16="http://schemas.microsoft.com/office/drawing/2014/main" id="{5E60037D-0849-4DAE-A185-85DB2C25275E}"/>
                </a:ext>
              </a:extLst>
            </p:cNvPr>
            <p:cNvSpPr/>
            <p:nvPr/>
          </p:nvSpPr>
          <p:spPr>
            <a:xfrm rot="16200000">
              <a:off x="409524" y="4734588"/>
              <a:ext cx="787215" cy="99962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1" name="Pentagon 180">
              <a:extLst>
                <a:ext uri="{FF2B5EF4-FFF2-40B4-BE49-F238E27FC236}">
                  <a16:creationId xmlns="" xmlns:a16="http://schemas.microsoft.com/office/drawing/2014/main" id="{BF022EE1-C0D5-429A-88DF-61CA0BC33805}"/>
                </a:ext>
              </a:extLst>
            </p:cNvPr>
            <p:cNvSpPr/>
            <p:nvPr/>
          </p:nvSpPr>
          <p:spPr>
            <a:xfrm>
              <a:off x="751023" y="4467977"/>
              <a:ext cx="10836280" cy="646331"/>
            </a:xfrm>
            <a:prstGeom prst="homePlate">
              <a:avLst>
                <a:gd name="adj" fmla="val 3627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3" name="TextBox 192">
              <a:extLst>
                <a:ext uri="{FF2B5EF4-FFF2-40B4-BE49-F238E27FC236}">
                  <a16:creationId xmlns="" xmlns:a16="http://schemas.microsoft.com/office/drawing/2014/main" id="{738D0954-B3B5-4F4E-B655-129DAC7B0EFD}"/>
                </a:ext>
              </a:extLst>
            </p:cNvPr>
            <p:cNvSpPr txBox="1"/>
            <p:nvPr/>
          </p:nvSpPr>
          <p:spPr>
            <a:xfrm>
              <a:off x="751023" y="4470247"/>
              <a:ext cx="1990796" cy="555227"/>
            </a:xfrm>
            <a:prstGeom prst="rect">
              <a:avLst/>
            </a:prstGeom>
            <a:solidFill>
              <a:srgbClr val="00B050"/>
            </a:solidFill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7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="" xmlns:a16="http://schemas.microsoft.com/office/drawing/2014/main" id="{66DF3CEE-0A54-4766-A729-E19CD26C1191}"/>
                </a:ext>
              </a:extLst>
            </p:cNvPr>
            <p:cNvSpPr txBox="1"/>
            <p:nvPr/>
          </p:nvSpPr>
          <p:spPr>
            <a:xfrm>
              <a:off x="3737173" y="4519574"/>
              <a:ext cx="4951544" cy="555227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7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 bị bài mới</a:t>
              </a:r>
            </a:p>
          </p:txBody>
        </p:sp>
      </p:grpSp>
      <p:pic>
        <p:nvPicPr>
          <p:cNvPr id="22535" name="Picture 3" descr="G:\BACK GROUND\245367938509487affe8be1cb078d9af.jpg">
            <a:extLst>
              <a:ext uri="{FF2B5EF4-FFF2-40B4-BE49-F238E27FC236}">
                <a16:creationId xmlns="" xmlns:a16="http://schemas.microsoft.com/office/drawing/2014/main" id="{61849014-D55A-4A3E-9EBB-C929FD51E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478" y="779565"/>
            <a:ext cx="2120504" cy="358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66BD238-87A6-4F51-AFB7-9A1270ECB1C9}"/>
              </a:ext>
            </a:extLst>
          </p:cNvPr>
          <p:cNvSpPr/>
          <p:nvPr/>
        </p:nvSpPr>
        <p:spPr>
          <a:xfrm>
            <a:off x="7373797" y="3534014"/>
            <a:ext cx="725091" cy="539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287714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381000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Tuốc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ghê – nhép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(1818 – 1883):</a:t>
            </a: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 một nhà văn, nhà soạn kịch nổi tiếng của Nga thế kỉ XIX.</a:t>
            </a:r>
          </a:p>
        </p:txBody>
      </p:sp>
      <p:pic>
        <p:nvPicPr>
          <p:cNvPr id="1026" name="Picture 2" descr="Ivan Sergeyevich Turgenev - Wikiwa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"/>
            <a:ext cx="346900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353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803818"/>
            <a:ext cx="6558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HP001 4 hàng" panose="020B0603050302020204" pitchFamily="34" charset="-93"/>
              </a:rPr>
              <a:t>1. Luyện đọc đúng</a:t>
            </a:r>
            <a:endParaRPr lang="vi-VN" sz="5400" b="1" dirty="0">
              <a:latin typeface="HP001 4 hàng" panose="020B0603050302020204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3399553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HP001 4 hàng" panose="020B0603050302020204" pitchFamily="34" charset="-93"/>
              </a:rPr>
              <a:t>2</a:t>
            </a:r>
            <a:r>
              <a:rPr lang="en-US" sz="5400" b="1" dirty="0" smtClean="0">
                <a:latin typeface="HP001 4 hàng" panose="020B0603050302020204" pitchFamily="34" charset="-93"/>
              </a:rPr>
              <a:t>. Tìm hiểu bài</a:t>
            </a:r>
            <a:endParaRPr lang="vi-VN" sz="5400" b="1" dirty="0">
              <a:latin typeface="HP001 4 hàng" panose="020B0603050302020204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52578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HP001 4 hàng" panose="020B0603050302020204" pitchFamily="34" charset="-93"/>
              </a:rPr>
              <a:t>3</a:t>
            </a:r>
            <a:r>
              <a:rPr lang="en-US" sz="5400" b="1" dirty="0" smtClean="0">
                <a:latin typeface="HP001 4 hàng" panose="020B0603050302020204" pitchFamily="34" charset="-93"/>
              </a:rPr>
              <a:t>. Luyện đọc hay</a:t>
            </a:r>
            <a:endParaRPr lang="vi-VN" sz="5400" b="1" dirty="0">
              <a:latin typeface="HP001 4 hàng" panose="020B0603050302020204" pitchFamily="34" charset="-93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407236"/>
            <a:ext cx="5181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Người ăn xin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0" y="481027"/>
            <a:ext cx="1676400" cy="657726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 smtClean="0"/>
              <a:t>SGK/30, 31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124874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1-原创素材\1_mm1102\PPT\PPT_014\materaials\pageimg_g15.png">
            <a:extLst>
              <a:ext uri="{FF2B5EF4-FFF2-40B4-BE49-F238E27FC236}">
                <a16:creationId xmlns="" xmlns:a16="http://schemas.microsoft.com/office/drawing/2014/main" id="{72BA3143-BBF0-468F-A401-3357B1B2C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380188"/>
            <a:ext cx="8551445" cy="409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4D1DA4D8-8D4D-4C08-AD69-F2F2BE591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050382"/>
            <a:ext cx="5335588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  <a:endParaRPr lang="en-US" altLang="en-US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46852"/>
      </p:ext>
    </p:extLst>
  </p:cSld>
  <p:clrMapOvr>
    <a:masterClrMapping/>
  </p:clrMapOvr>
  <p:transition spd="slow">
    <p:push dir="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43" y="609600"/>
            <a:ext cx="8229600" cy="18111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4" y="2667000"/>
            <a:ext cx="8229600" cy="1652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14" y="4565837"/>
            <a:ext cx="8229600" cy="179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389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648200" y="4091203"/>
            <a:ext cx="37068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ẩy bẩy</a:t>
            </a:r>
            <a:endParaRPr lang="en-US" altLang="en-US" sz="4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76489" y="1814328"/>
            <a:ext cx="407171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Tuốc</a:t>
            </a:r>
            <a:r>
              <a:rPr lang="en-US" altLang="en-US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-ghê-nhép</a:t>
            </a:r>
            <a:endParaRPr lang="en-US" altLang="en-US" sz="4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351406" y="948066"/>
            <a:ext cx="23441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Từ:</a:t>
            </a:r>
            <a:endParaRPr lang="en-US" altLang="en-US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277091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Luyện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đọc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51406" y="2921998"/>
            <a:ext cx="37068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lọm khọm</a:t>
            </a:r>
            <a:endParaRPr lang="en-US" altLang="en-US" sz="4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71071" y="2888711"/>
            <a:ext cx="37068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ọm</a:t>
            </a:r>
            <a:r>
              <a:rPr lang="en-US" altLang="en-US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kh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ọm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994" y="4007616"/>
            <a:ext cx="37068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ưng húp</a:t>
            </a:r>
            <a:endParaRPr lang="en-US" altLang="en-US" sz="4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994" y="4007615"/>
            <a:ext cx="37068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ưng h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úp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648200" y="1814327"/>
            <a:ext cx="37068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ẩn thỉu</a:t>
            </a:r>
            <a:endParaRPr lang="en-US" altLang="en-US" sz="4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648200" y="2971159"/>
            <a:ext cx="37068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ứu giúp</a:t>
            </a:r>
            <a:endParaRPr lang="en-US" altLang="en-US" sz="4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642757" y="4091203"/>
            <a:ext cx="37068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ẩy</a:t>
            </a:r>
            <a:r>
              <a:rPr lang="en-US" altLang="en-US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ẩy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642757" y="1811242"/>
            <a:ext cx="37068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bẩn </a:t>
            </a:r>
            <a:r>
              <a:rPr lang="en-US" altLang="en-US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ỉu</a:t>
            </a:r>
            <a:endParaRPr lang="en-US" altLang="en-US" sz="4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642757" y="2971159"/>
            <a:ext cx="37068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ứu</a:t>
            </a:r>
            <a:r>
              <a:rPr lang="en-US" altLang="en-US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giúp</a:t>
            </a:r>
          </a:p>
        </p:txBody>
      </p:sp>
    </p:spTree>
    <p:extLst>
      <p:ext uri="{BB962C8B-B14F-4D97-AF65-F5344CB8AC3E}">
        <p14:creationId xmlns:p14="http://schemas.microsoft.com/office/powerpoint/2010/main" val="18726865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4" grpId="0"/>
      <p:bldP spid="16" grpId="0"/>
      <p:bldP spid="18" grpId="0"/>
      <p:bldP spid="19" grpId="0"/>
      <p:bldP spid="10" grpId="0"/>
      <p:bldP spid="11" grpId="0"/>
      <p:bldP spid="13" grpId="0"/>
      <p:bldP spid="14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1193" y="802553"/>
            <a:ext cx="862420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HP001 4 hàng" panose="020B0603050302020204" pitchFamily="34" charset="-93"/>
              </a:rPr>
              <a:t>	- Chao ôi!</a:t>
            </a:r>
            <a:r>
              <a:rPr lang="en-US" sz="4400" b="1" dirty="0" smtClean="0">
                <a:latin typeface="HP001 4 hàng" panose="020B0603050302020204" pitchFamily="34" charset="-93"/>
              </a:rPr>
              <a:t> </a:t>
            </a:r>
            <a:r>
              <a:rPr lang="en-US" sz="3600" b="1" dirty="0" smtClean="0">
                <a:latin typeface="HP001 4 hàng" panose="020B0603050302020204" pitchFamily="34" charset="-93"/>
              </a:rPr>
              <a:t>Cảnh nghèo đói đã gặm nát con người đau khổ kia thành xấu xí biết nhường nào!</a:t>
            </a:r>
            <a:endParaRPr lang="vi-VN" sz="3600" dirty="0"/>
          </a:p>
        </p:txBody>
      </p:sp>
      <p:sp>
        <p:nvSpPr>
          <p:cNvPr id="9" name="Rectangle 8"/>
          <p:cNvSpPr/>
          <p:nvPr/>
        </p:nvSpPr>
        <p:spPr>
          <a:xfrm>
            <a:off x="361496" y="2992819"/>
            <a:ext cx="86242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HP001 4 hàng" panose="020B0603050302020204" pitchFamily="34" charset="-93"/>
              </a:rPr>
              <a:t>	- Cháu ơi, cảm ơn cháu! Như vậy là cháu đã cho lão rồi.</a:t>
            </a:r>
            <a:endParaRPr lang="vi-VN" sz="3600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429000" y="802553"/>
            <a:ext cx="152400" cy="609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086600" y="807996"/>
            <a:ext cx="152400" cy="609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172200" y="1412918"/>
            <a:ext cx="152400" cy="609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648200" y="2022518"/>
            <a:ext cx="152400" cy="609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800600" y="2060783"/>
            <a:ext cx="152400" cy="609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505200" y="2915867"/>
            <a:ext cx="152400" cy="609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629400" y="2889350"/>
            <a:ext cx="152400" cy="609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257800" y="3507010"/>
            <a:ext cx="152400" cy="609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410200" y="3545275"/>
            <a:ext cx="152400" cy="609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91193" y="61363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Câu:</a:t>
            </a:r>
            <a:endParaRPr lang="vi-VN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theme/theme1.xml><?xml version="1.0" encoding="utf-8"?>
<a:theme xmlns:a="http://schemas.openxmlformats.org/drawingml/2006/main" name="2_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2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4853</TotalTime>
  <Words>661</Words>
  <Application>Microsoft Office PowerPoint</Application>
  <PresentationFormat>On-screen Show (4:3)</PresentationFormat>
  <Paragraphs>101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2_Office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Giải nghĩa từ</vt:lpstr>
      <vt:lpstr>Giải nghĩa từ</vt:lpstr>
      <vt:lpstr>Giải nghĩa từ</vt:lpstr>
      <vt:lpstr>Giải nghĩa từ</vt:lpstr>
      <vt:lpstr>Giải nghĩa từ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Nội dung: Ca ngợi cậu bé có tấm lòng nhân hậu, biết đồng cảm, thương xót trước hoàn cảnh bất hạnh của ông lão ăn xin nghèo khổ.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TB</dc:creator>
  <cp:lastModifiedBy>WIN</cp:lastModifiedBy>
  <cp:revision>690</cp:revision>
  <dcterms:created xsi:type="dcterms:W3CDTF">2020-04-13T04:20:25Z</dcterms:created>
  <dcterms:modified xsi:type="dcterms:W3CDTF">2021-10-06T01:27:22Z</dcterms:modified>
</cp:coreProperties>
</file>